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66" r:id="rId5"/>
    <p:sldId id="261" r:id="rId6"/>
    <p:sldId id="272" r:id="rId7"/>
    <p:sldId id="264" r:id="rId8"/>
    <p:sldId id="259" r:id="rId9"/>
    <p:sldId id="260" r:id="rId10"/>
    <p:sldId id="263" r:id="rId11"/>
    <p:sldId id="270" r:id="rId12"/>
    <p:sldId id="262" r:id="rId13"/>
    <p:sldId id="269" r:id="rId14"/>
    <p:sldId id="258" r:id="rId15"/>
    <p:sldId id="257" r:id="rId16"/>
    <p:sldId id="265"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3E4952-F315-4CA6-BB88-64B755D2D954}"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2809757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E4952-F315-4CA6-BB88-64B755D2D954}"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223357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E4952-F315-4CA6-BB88-64B755D2D954}"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1265036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E4952-F315-4CA6-BB88-64B755D2D954}"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125668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3E4952-F315-4CA6-BB88-64B755D2D954}"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2003453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3E4952-F315-4CA6-BB88-64B755D2D954}"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213501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3E4952-F315-4CA6-BB88-64B755D2D954}"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8439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3E4952-F315-4CA6-BB88-64B755D2D954}"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328532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E4952-F315-4CA6-BB88-64B755D2D954}"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208507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E4952-F315-4CA6-BB88-64B755D2D954}"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142702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E4952-F315-4CA6-BB88-64B755D2D954}"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902A1C-7CB7-44A5-A859-25125D664460}" type="slidenum">
              <a:rPr lang="en-US" smtClean="0"/>
              <a:t>‹#›</a:t>
            </a:fld>
            <a:endParaRPr lang="en-US"/>
          </a:p>
        </p:txBody>
      </p:sp>
    </p:spTree>
    <p:extLst>
      <p:ext uri="{BB962C8B-B14F-4D97-AF65-F5344CB8AC3E}">
        <p14:creationId xmlns:p14="http://schemas.microsoft.com/office/powerpoint/2010/main" val="115015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E4952-F315-4CA6-BB88-64B755D2D954}" type="datetimeFigureOut">
              <a:rPr lang="en-US" smtClean="0"/>
              <a:t>1/24/2017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02A1C-7CB7-44A5-A859-25125D664460}" type="slidenum">
              <a:rPr lang="en-US" smtClean="0"/>
              <a:t>‹#›</a:t>
            </a:fld>
            <a:endParaRPr lang="en-US"/>
          </a:p>
        </p:txBody>
      </p:sp>
    </p:spTree>
    <p:extLst>
      <p:ext uri="{BB962C8B-B14F-4D97-AF65-F5344CB8AC3E}">
        <p14:creationId xmlns:p14="http://schemas.microsoft.com/office/powerpoint/2010/main" val="281347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NNQ9R25CvH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k9wkU4YpYV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pukbzCC3cfQ"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sNhhvQGsMEc"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80Ryq6bH2a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722563"/>
            <a:ext cx="9144000" cy="2387600"/>
          </a:xfrm>
        </p:spPr>
        <p:txBody>
          <a:bodyPr>
            <a:noAutofit/>
          </a:bodyPr>
          <a:lstStyle/>
          <a:p>
            <a:r>
              <a:rPr lang="en-US" sz="23900" dirty="0" smtClean="0">
                <a:solidFill>
                  <a:schemeClr val="bg1"/>
                </a:solidFill>
                <a:latin typeface="Adobe Fan Heiti Std B" panose="020B0700000000000000" pitchFamily="34" charset="-128"/>
                <a:ea typeface="Adobe Fan Heiti Std B" panose="020B0700000000000000" pitchFamily="34" charset="-128"/>
              </a:rPr>
              <a:t>LIFE</a:t>
            </a:r>
            <a:br>
              <a:rPr lang="en-US" sz="23900" dirty="0" smtClean="0">
                <a:solidFill>
                  <a:schemeClr val="bg1"/>
                </a:solidFill>
                <a:latin typeface="Adobe Fan Heiti Std B" panose="020B0700000000000000" pitchFamily="34" charset="-128"/>
                <a:ea typeface="Adobe Fan Heiti Std B" panose="020B0700000000000000" pitchFamily="34" charset="-128"/>
              </a:rPr>
            </a:br>
            <a:r>
              <a:rPr lang="en-US" sz="9600" dirty="0" smtClean="0">
                <a:solidFill>
                  <a:schemeClr val="bg1"/>
                </a:solidFill>
                <a:latin typeface="Adobe Fan Heiti Std B" panose="020B0700000000000000" pitchFamily="34" charset="-128"/>
                <a:ea typeface="Adobe Fan Heiti Std B" panose="020B0700000000000000" pitchFamily="34" charset="-128"/>
              </a:rPr>
              <a:t>Out There?</a:t>
            </a:r>
            <a:endParaRPr lang="en-US" sz="23900" dirty="0">
              <a:solidFill>
                <a:schemeClr val="bg1"/>
              </a:solidFill>
              <a:latin typeface="Adobe Fan Heiti Std B" panose="020B0700000000000000" pitchFamily="34" charset="-128"/>
              <a:ea typeface="Adobe Fan Heiti Std B" panose="020B0700000000000000" pitchFamily="34" charset="-12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3709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543" y="1438503"/>
            <a:ext cx="3537857" cy="1325563"/>
          </a:xfrm>
        </p:spPr>
        <p:txBody>
          <a:bodyPr>
            <a:noAutofit/>
          </a:bodyPr>
          <a:lstStyle/>
          <a:p>
            <a:r>
              <a:rPr lang="en-US" sz="4800" dirty="0" smtClean="0">
                <a:solidFill>
                  <a:schemeClr val="bg1"/>
                </a:solidFill>
              </a:rPr>
              <a:t>Ken Arnold’s UFO from artist</a:t>
            </a:r>
            <a:endParaRPr lang="en-US" sz="4800" dirty="0">
              <a:solidFill>
                <a:schemeClr val="bg1"/>
              </a:solidFill>
            </a:endParaRPr>
          </a:p>
        </p:txBody>
      </p:sp>
      <p:sp>
        <p:nvSpPr>
          <p:cNvPr id="3" name="Content Placeholder 2"/>
          <p:cNvSpPr>
            <a:spLocks noGrp="1"/>
          </p:cNvSpPr>
          <p:nvPr>
            <p:ph idx="1"/>
          </p:nvPr>
        </p:nvSpPr>
        <p:spPr/>
        <p:txBody>
          <a:bodyPr/>
          <a:lstStyle/>
          <a:p>
            <a:endParaRPr lang="en-US"/>
          </a:p>
        </p:txBody>
      </p:sp>
      <p:pic>
        <p:nvPicPr>
          <p:cNvPr id="5122" name="Picture 2" descr="http://pop.h-cdn.co/assets/15/09/1600x2099/gallery_1425052329-first_ufo_drawing_kenneth_arnold.jpg"/>
          <p:cNvPicPr>
            <a:picLocks noChangeAspect="1" noChangeArrowheads="1"/>
          </p:cNvPicPr>
          <p:nvPr/>
        </p:nvPicPr>
        <p:blipFill rotWithShape="1">
          <a:blip r:embed="rId2">
            <a:extLst>
              <a:ext uri="{28A0092B-C50C-407E-A947-70E740481C1C}">
                <a14:useLocalDpi xmlns:a14="http://schemas.microsoft.com/office/drawing/2010/main" val="0"/>
              </a:ext>
            </a:extLst>
          </a:blip>
          <a:srcRect t="12033" b="21623"/>
          <a:stretch/>
        </p:blipFill>
        <p:spPr bwMode="auto">
          <a:xfrm>
            <a:off x="4691742" y="365124"/>
            <a:ext cx="7122400" cy="619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752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descr="https://upload.wikimedia.org/wikipedia/commons/c/c5/Amazing_Stories_October_19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302" y="0"/>
            <a:ext cx="4897688" cy="6767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60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2" name="Picture 6" descr="Image result for ufo dra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152" y="0"/>
            <a:ext cx="6375848" cy="45979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ufo 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990835" cy="459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875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391526" cy="5859212"/>
          </a:xfrm>
        </p:spPr>
        <p:txBody>
          <a:bodyPr>
            <a:noAutofit/>
          </a:bodyPr>
          <a:lstStyle/>
          <a:p>
            <a:r>
              <a:rPr lang="en-US" sz="3200" b="1" dirty="0" smtClean="0">
                <a:solidFill>
                  <a:schemeClr val="bg1"/>
                </a:solidFill>
              </a:rPr>
              <a:t>The</a:t>
            </a:r>
            <a:r>
              <a:rPr lang="en-US" sz="3200" b="1" dirty="0">
                <a:solidFill>
                  <a:schemeClr val="bg1"/>
                </a:solidFill>
              </a:rPr>
              <a:t> Battle of Los Angeles, also known as The Great Los Angeles Air Raid, is the name given by contemporary sources to the rumored </a:t>
            </a:r>
            <a:r>
              <a:rPr lang="en-US" sz="3200" b="1" dirty="0" smtClean="0">
                <a:solidFill>
                  <a:schemeClr val="bg1"/>
                </a:solidFill>
              </a:rPr>
              <a:t>enemy attack</a:t>
            </a:r>
            <a:r>
              <a:rPr lang="en-US" sz="3200" b="1" dirty="0">
                <a:solidFill>
                  <a:schemeClr val="bg1"/>
                </a:solidFill>
              </a:rPr>
              <a:t> and subsequent </a:t>
            </a:r>
            <a:r>
              <a:rPr lang="en-US" sz="3200" b="1" dirty="0" smtClean="0">
                <a:solidFill>
                  <a:schemeClr val="bg1"/>
                </a:solidFill>
              </a:rPr>
              <a:t>anti-aircraft artillery barrage </a:t>
            </a:r>
            <a:r>
              <a:rPr lang="en-US" sz="3200" b="1" dirty="0">
                <a:solidFill>
                  <a:schemeClr val="bg1"/>
                </a:solidFill>
              </a:rPr>
              <a:t>which took place from late 24 February to early 25 February 1942 over Los Angeles, California</a:t>
            </a:r>
            <a:r>
              <a:rPr lang="en-US" sz="3200" b="1" dirty="0" smtClean="0">
                <a:solidFill>
                  <a:schemeClr val="bg1"/>
                </a:solidFill>
              </a:rPr>
              <a:t>. </a:t>
            </a:r>
            <a:endParaRPr lang="en-US" sz="2800" b="1" dirty="0">
              <a:solidFill>
                <a:schemeClr val="bg1"/>
              </a:solidFill>
              <a:latin typeface="Adobe Fan Heiti Std B" panose="020B0700000000000000" pitchFamily="34" charset="-128"/>
              <a:ea typeface="Adobe Fan Heiti Std B" panose="020B0700000000000000" pitchFamily="34" charset="-128"/>
            </a:endParaRPr>
          </a:p>
        </p:txBody>
      </p:sp>
      <p:pic>
        <p:nvPicPr>
          <p:cNvPr id="9218" name="Picture 2" descr="Battle of Los Angeles LATi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666" y="-1"/>
            <a:ext cx="7059973" cy="6464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685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NQ9R25CvHw"/>
          <p:cNvPicPr>
            <a:picLocks noGrp="1" noRot="1" noChangeAspect="1"/>
          </p:cNvPicPr>
          <p:nvPr>
            <p:ph idx="1"/>
            <a:videoFile r:link="rId1"/>
          </p:nvPr>
        </p:nvPicPr>
        <p:blipFill>
          <a:blip r:embed="rId3"/>
          <a:stretch>
            <a:fillRect/>
          </a:stretch>
        </p:blipFill>
        <p:spPr>
          <a:xfrm>
            <a:off x="838200" y="365125"/>
            <a:ext cx="10497860" cy="5905046"/>
          </a:xfrm>
          <a:prstGeom prst="rect">
            <a:avLst/>
          </a:prstGeom>
        </p:spPr>
      </p:pic>
    </p:spTree>
    <p:extLst>
      <p:ext uri="{BB962C8B-B14F-4D97-AF65-F5344CB8AC3E}">
        <p14:creationId xmlns:p14="http://schemas.microsoft.com/office/powerpoint/2010/main" val="1610494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k9wkU4YpYV8"/>
          <p:cNvPicPr>
            <a:picLocks noGrp="1" noRot="1" noChangeAspect="1"/>
          </p:cNvPicPr>
          <p:nvPr>
            <p:ph idx="1"/>
            <a:videoFile r:link="rId1"/>
          </p:nvPr>
        </p:nvPicPr>
        <p:blipFill>
          <a:blip r:embed="rId3"/>
          <a:stretch>
            <a:fillRect/>
          </a:stretch>
        </p:blipFill>
        <p:spPr>
          <a:xfrm>
            <a:off x="988060" y="365125"/>
            <a:ext cx="10215880" cy="5746432"/>
          </a:xfrm>
          <a:prstGeom prst="rect">
            <a:avLst/>
          </a:prstGeom>
        </p:spPr>
      </p:pic>
    </p:spTree>
    <p:extLst>
      <p:ext uri="{BB962C8B-B14F-4D97-AF65-F5344CB8AC3E}">
        <p14:creationId xmlns:p14="http://schemas.microsoft.com/office/powerpoint/2010/main" val="1181845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4143" y="5532437"/>
            <a:ext cx="10515600" cy="1325563"/>
          </a:xfrm>
        </p:spPr>
        <p:txBody>
          <a:bodyPr>
            <a:normAutofit/>
          </a:bodyPr>
          <a:lstStyle/>
          <a:p>
            <a:r>
              <a:rPr lang="en-US" sz="5400" dirty="0" smtClean="0">
                <a:solidFill>
                  <a:schemeClr val="bg1"/>
                </a:solidFill>
                <a:latin typeface="Adobe Fan Heiti Std B" panose="020B0700000000000000" pitchFamily="34" charset="-128"/>
                <a:ea typeface="Adobe Fan Heiti Std B" panose="020B0700000000000000" pitchFamily="34" charset="-128"/>
              </a:rPr>
              <a:t>Alien Autopsy</a:t>
            </a:r>
            <a:endParaRPr lang="en-US" sz="5400" dirty="0">
              <a:solidFill>
                <a:schemeClr val="bg1"/>
              </a:solidFill>
              <a:latin typeface="Adobe Fan Heiti Std B" panose="020B0700000000000000" pitchFamily="34" charset="-128"/>
              <a:ea typeface="Adobe Fan Heiti Std B" panose="020B0700000000000000" pitchFamily="34" charset="-128"/>
            </a:endParaRPr>
          </a:p>
        </p:txBody>
      </p:sp>
      <p:pic>
        <p:nvPicPr>
          <p:cNvPr id="4" name="pukbzCC3cfQ"/>
          <p:cNvPicPr>
            <a:picLocks noGrp="1" noRot="1" noChangeAspect="1"/>
          </p:cNvPicPr>
          <p:nvPr>
            <p:ph idx="1"/>
            <a:videoFile r:link="rId1"/>
          </p:nvPr>
        </p:nvPicPr>
        <p:blipFill>
          <a:blip r:embed="rId3"/>
          <a:stretch>
            <a:fillRect/>
          </a:stretch>
        </p:blipFill>
        <p:spPr>
          <a:xfrm>
            <a:off x="1034143" y="0"/>
            <a:ext cx="9971314" cy="5608865"/>
          </a:xfrm>
          <a:prstGeom prst="rect">
            <a:avLst/>
          </a:prstGeom>
        </p:spPr>
      </p:pic>
    </p:spTree>
    <p:extLst>
      <p:ext uri="{BB962C8B-B14F-4D97-AF65-F5344CB8AC3E}">
        <p14:creationId xmlns:p14="http://schemas.microsoft.com/office/powerpoint/2010/main" val="3419117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8064" y="5784183"/>
            <a:ext cx="9091864" cy="902201"/>
          </a:xfrm>
        </p:spPr>
        <p:txBody>
          <a:bodyPr/>
          <a:lstStyle/>
          <a:p>
            <a:r>
              <a:rPr lang="en-US" dirty="0" smtClean="0">
                <a:solidFill>
                  <a:schemeClr val="bg1"/>
                </a:solidFill>
                <a:latin typeface="Adobe Fan Heiti Std B" panose="020B0700000000000000" pitchFamily="34" charset="-128"/>
                <a:ea typeface="Adobe Fan Heiti Std B" panose="020B0700000000000000" pitchFamily="34" charset="-128"/>
              </a:rPr>
              <a:t>The Fermi Paradox</a:t>
            </a:r>
            <a:endParaRPr lang="en-US" dirty="0">
              <a:solidFill>
                <a:schemeClr val="bg1"/>
              </a:solidFill>
              <a:latin typeface="Adobe Fan Heiti Std B" panose="020B0700000000000000" pitchFamily="34" charset="-128"/>
              <a:ea typeface="Adobe Fan Heiti Std B" panose="020B0700000000000000" pitchFamily="34" charset="-128"/>
            </a:endParaRPr>
          </a:p>
        </p:txBody>
      </p:sp>
      <p:pic>
        <p:nvPicPr>
          <p:cNvPr id="4" name="sNhhvQGsMEc"/>
          <p:cNvPicPr>
            <a:picLocks noGrp="1" noRot="1" noChangeAspect="1"/>
          </p:cNvPicPr>
          <p:nvPr>
            <p:ph idx="1"/>
            <a:videoFile r:link="rId1"/>
          </p:nvPr>
        </p:nvPicPr>
        <p:blipFill>
          <a:blip r:embed="rId3"/>
          <a:stretch>
            <a:fillRect/>
          </a:stretch>
        </p:blipFill>
        <p:spPr>
          <a:xfrm>
            <a:off x="898357" y="0"/>
            <a:ext cx="10282990" cy="5784183"/>
          </a:xfrm>
          <a:prstGeom prst="rect">
            <a:avLst/>
          </a:prstGeom>
        </p:spPr>
      </p:pic>
    </p:spTree>
    <p:extLst>
      <p:ext uri="{BB962C8B-B14F-4D97-AF65-F5344CB8AC3E}">
        <p14:creationId xmlns:p14="http://schemas.microsoft.com/office/powerpoint/2010/main" val="88060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6463" y="365125"/>
            <a:ext cx="4395537" cy="6340475"/>
          </a:xfrm>
        </p:spPr>
        <p:txBody>
          <a:bodyPr>
            <a:noAutofit/>
          </a:bodyPr>
          <a:lstStyle/>
          <a:p>
            <a:r>
              <a:rPr lang="en-US" sz="3200" b="1" dirty="0">
                <a:solidFill>
                  <a:schemeClr val="bg1"/>
                </a:solidFill>
              </a:rPr>
              <a:t>Arecibo Radio Telescope, at Arecibo, Puerto Rico. At 1000 feet (305 m) across, it is the second largest dish antenna in the world. The dish, built into a bowl in the landscape, focuses radio waves from the sky on the feed antenna suspended above it on cables. </a:t>
            </a:r>
          </a:p>
        </p:txBody>
      </p:sp>
      <p:pic>
        <p:nvPicPr>
          <p:cNvPr id="7170" name="Picture 2" descr="Arecibo Observatory Aerial 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5125"/>
            <a:ext cx="7620000" cy="603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789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589" y="365125"/>
            <a:ext cx="3336757" cy="6019633"/>
          </a:xfrm>
        </p:spPr>
        <p:txBody>
          <a:bodyPr>
            <a:noAutofit/>
          </a:bodyPr>
          <a:lstStyle/>
          <a:p>
            <a:r>
              <a:rPr lang="en-US" sz="3600" dirty="0">
                <a:solidFill>
                  <a:schemeClr val="bg1"/>
                </a:solidFill>
                <a:latin typeface="Adobe Fan Heiti Std B" panose="020B0700000000000000" pitchFamily="34" charset="-128"/>
                <a:ea typeface="Adobe Fan Heiti Std B" panose="020B0700000000000000" pitchFamily="34" charset="-128"/>
              </a:rPr>
              <a:t>The </a:t>
            </a:r>
            <a:r>
              <a:rPr lang="en-US" sz="3600" b="1" dirty="0">
                <a:solidFill>
                  <a:schemeClr val="bg1"/>
                </a:solidFill>
                <a:latin typeface="Adobe Fan Heiti Std B" panose="020B0700000000000000" pitchFamily="34" charset="-128"/>
                <a:ea typeface="Adobe Fan Heiti Std B" panose="020B0700000000000000" pitchFamily="34" charset="-128"/>
              </a:rPr>
              <a:t>Karl G. </a:t>
            </a:r>
            <a:r>
              <a:rPr lang="en-US" sz="3600" b="1" dirty="0" err="1">
                <a:solidFill>
                  <a:schemeClr val="bg1"/>
                </a:solidFill>
                <a:latin typeface="Adobe Fan Heiti Std B" panose="020B0700000000000000" pitchFamily="34" charset="-128"/>
                <a:ea typeface="Adobe Fan Heiti Std B" panose="020B0700000000000000" pitchFamily="34" charset="-128"/>
              </a:rPr>
              <a:t>Jansky</a:t>
            </a:r>
            <a:r>
              <a:rPr lang="en-US" sz="3600" b="1" dirty="0">
                <a:solidFill>
                  <a:schemeClr val="bg1"/>
                </a:solidFill>
                <a:latin typeface="Adobe Fan Heiti Std B" panose="020B0700000000000000" pitchFamily="34" charset="-128"/>
                <a:ea typeface="Adobe Fan Heiti Std B" panose="020B0700000000000000" pitchFamily="34" charset="-128"/>
              </a:rPr>
              <a:t> Very Large Array</a:t>
            </a:r>
            <a:r>
              <a:rPr lang="en-US" sz="3600" dirty="0">
                <a:solidFill>
                  <a:schemeClr val="bg1"/>
                </a:solidFill>
                <a:latin typeface="Adobe Fan Heiti Std B" panose="020B0700000000000000" pitchFamily="34" charset="-128"/>
                <a:ea typeface="Adobe Fan Heiti Std B" panose="020B0700000000000000" pitchFamily="34" charset="-128"/>
              </a:rPr>
              <a:t> (</a:t>
            </a:r>
            <a:r>
              <a:rPr lang="en-US" sz="3600" b="1" dirty="0">
                <a:solidFill>
                  <a:schemeClr val="bg1"/>
                </a:solidFill>
                <a:latin typeface="Adobe Fan Heiti Std B" panose="020B0700000000000000" pitchFamily="34" charset="-128"/>
                <a:ea typeface="Adobe Fan Heiti Std B" panose="020B0700000000000000" pitchFamily="34" charset="-128"/>
              </a:rPr>
              <a:t>VLA</a:t>
            </a:r>
            <a:r>
              <a:rPr lang="en-US" sz="3600" dirty="0">
                <a:solidFill>
                  <a:schemeClr val="bg1"/>
                </a:solidFill>
                <a:latin typeface="Adobe Fan Heiti Std B" panose="020B0700000000000000" pitchFamily="34" charset="-128"/>
                <a:ea typeface="Adobe Fan Heiti Std B" panose="020B0700000000000000" pitchFamily="34" charset="-128"/>
              </a:rPr>
              <a:t>) is </a:t>
            </a:r>
            <a:r>
              <a:rPr lang="en-US" sz="3600" dirty="0" smtClean="0">
                <a:solidFill>
                  <a:schemeClr val="bg1"/>
                </a:solidFill>
                <a:latin typeface="Adobe Fan Heiti Std B" panose="020B0700000000000000" pitchFamily="34" charset="-128"/>
                <a:ea typeface="Adobe Fan Heiti Std B" panose="020B0700000000000000" pitchFamily="34" charset="-128"/>
              </a:rPr>
              <a:t>27 </a:t>
            </a:r>
            <a:r>
              <a:rPr lang="en-US" sz="3600" dirty="0">
                <a:solidFill>
                  <a:schemeClr val="bg1"/>
                </a:solidFill>
                <a:latin typeface="Adobe Fan Heiti Std B" panose="020B0700000000000000" pitchFamily="34" charset="-128"/>
                <a:ea typeface="Adobe Fan Heiti Std B" panose="020B0700000000000000" pitchFamily="34" charset="-128"/>
              </a:rPr>
              <a:t>independent antennae, each of which has a dish diameter of 25 meters (82 feet)</a:t>
            </a:r>
          </a:p>
        </p:txBody>
      </p:sp>
      <p:pic>
        <p:nvPicPr>
          <p:cNvPr id="8194" name="Picture 2" descr="USA.NM.VeryLargeArray.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7052" y="-1"/>
            <a:ext cx="8234948" cy="6176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052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This artist's concept depicts select planetary discoveries made to date by NASA's Kepler space tele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1318"/>
            <a:ext cx="12192000" cy="82930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8305800" cy="1325563"/>
          </a:xfrm>
        </p:spPr>
        <p:txBody>
          <a:bodyPr>
            <a:normAutofit fontScale="90000"/>
          </a:bodyPr>
          <a:lstStyle/>
          <a:p>
            <a:r>
              <a:rPr lang="en-US" dirty="0">
                <a:solidFill>
                  <a:schemeClr val="bg1"/>
                </a:solidFill>
                <a:latin typeface="Adobe Fan Heiti Std B" panose="020B0700000000000000" pitchFamily="34" charset="-128"/>
                <a:ea typeface="Adobe Fan Heiti Std B" panose="020B0700000000000000" pitchFamily="34" charset="-128"/>
              </a:rPr>
              <a:t>NASA's Kepler mission has verified 1,284 new planets – the single largest finding of planets to date.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11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AutoShape 8" descr="{\displaystyle N=R^{\ast }\cdot f_{p}\cdot n_{e}\cdot f_{\ell }\cdot f_{i}\cdot f_{c}\cdot L}"/>
          <p:cNvSpPr>
            <a:spLocks noChangeAspect="1" noChangeArrowheads="1"/>
          </p:cNvSpPr>
          <p:nvPr/>
        </p:nvSpPr>
        <p:spPr bwMode="auto">
          <a:xfrm>
            <a:off x="155575" y="-144463"/>
            <a:ext cx="4956752" cy="49567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88925" y="3935142"/>
            <a:ext cx="4505469" cy="1754326"/>
          </a:xfrm>
          <a:prstGeom prst="rect">
            <a:avLst/>
          </a:prstGeom>
          <a:noFill/>
          <a:ln>
            <a:noFill/>
          </a:ln>
          <a:effectLst>
            <a:innerShdw blurRad="114300">
              <a:prstClr val="black"/>
            </a:innerShdw>
          </a:effectLst>
        </p:spPr>
        <p:txBody>
          <a:bodyPr wrap="squar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The Drake Equation</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2" name="AutoShape 12" descr="N=R_{\ast }\cdot f_{p}\cdot n_{e}\cdot f_{\ell }\cdot f_{i}\cdot f_{c}\cdot L"/>
          <p:cNvSpPr>
            <a:spLocks noChangeAspect="1" noChangeArrowheads="1"/>
          </p:cNvSpPr>
          <p:nvPr/>
        </p:nvSpPr>
        <p:spPr bwMode="auto">
          <a:xfrm>
            <a:off x="288925" y="-601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6"/>
          <p:cNvSpPr>
            <a:spLocks noChangeArrowheads="1"/>
          </p:cNvSpPr>
          <p:nvPr/>
        </p:nvSpPr>
        <p:spPr bwMode="auto">
          <a:xfrm>
            <a:off x="4303031" y="-128525"/>
            <a:ext cx="7888969" cy="741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cs typeface="Arial" panose="020B0604020202020204" pitchFamily="34" charset="0"/>
              </a:rPr>
              <a:t>N = The number of detectable civilizations in the Milky Way Galaxy.</a:t>
            </a:r>
            <a:endParaRPr kumimoji="0" lang="en-US" altLang="en-US" sz="4000" b="1"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cs typeface="Arial" panose="020B0604020202020204" pitchFamily="34" charset="0"/>
              </a:rPr>
              <a:t>R</a:t>
            </a:r>
            <a:r>
              <a:rPr kumimoji="0" lang="en-US" altLang="en-US" sz="2800" b="1" i="0" u="none" strike="noStrike" cap="none" normalizeH="0" baseline="30000" dirty="0" smtClean="0">
                <a:ln>
                  <a:noFill/>
                </a:ln>
                <a:solidFill>
                  <a:schemeClr val="bg1"/>
                </a:solidFill>
                <a:effectLst/>
                <a:cs typeface="Arial" panose="020B0604020202020204" pitchFamily="34" charset="0"/>
              </a:rPr>
              <a:t>*</a:t>
            </a:r>
            <a:r>
              <a:rPr kumimoji="0" lang="en-US" altLang="en-US" sz="2800" b="1" i="0" u="none" strike="noStrike" cap="none" normalizeH="0" baseline="0" dirty="0" smtClean="0">
                <a:ln>
                  <a:noFill/>
                </a:ln>
                <a:solidFill>
                  <a:schemeClr val="bg1"/>
                </a:solidFill>
                <a:effectLst/>
                <a:cs typeface="Arial" panose="020B0604020202020204" pitchFamily="34" charset="0"/>
              </a:rPr>
              <a:t> = The rate of formation of stars suitable for the development of intelligent life.</a:t>
            </a:r>
            <a:endParaRPr kumimoji="0" lang="en-US" altLang="en-US" sz="4000" b="1"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chemeClr val="bg1"/>
                </a:solidFill>
                <a:effectLst/>
                <a:cs typeface="Arial" panose="020B0604020202020204" pitchFamily="34" charset="0"/>
              </a:rPr>
              <a:t>f</a:t>
            </a:r>
            <a:r>
              <a:rPr kumimoji="0" lang="en-US" altLang="en-US" sz="2800" b="1" i="1" u="none" strike="noStrike" cap="none" normalizeH="0" baseline="-30000" dirty="0" err="1" smtClean="0">
                <a:ln>
                  <a:noFill/>
                </a:ln>
                <a:solidFill>
                  <a:schemeClr val="bg1"/>
                </a:solidFill>
                <a:effectLst/>
                <a:cs typeface="Arial" panose="020B0604020202020204" pitchFamily="34" charset="0"/>
              </a:rPr>
              <a:t>p</a:t>
            </a:r>
            <a:r>
              <a:rPr kumimoji="0" lang="en-US" altLang="en-US" sz="2800" b="1" i="0" u="none" strike="noStrike" cap="none" normalizeH="0" baseline="0" dirty="0" smtClean="0">
                <a:ln>
                  <a:noFill/>
                </a:ln>
                <a:solidFill>
                  <a:schemeClr val="bg1"/>
                </a:solidFill>
                <a:effectLst/>
                <a:cs typeface="Arial" panose="020B0604020202020204" pitchFamily="34" charset="0"/>
              </a:rPr>
              <a:t> = The fraction of those stars with planetary systems.</a:t>
            </a:r>
            <a:endParaRPr kumimoji="0" lang="en-US" altLang="en-US" sz="4000" b="1"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cs typeface="Arial" panose="020B0604020202020204" pitchFamily="34" charset="0"/>
              </a:rPr>
              <a:t>n</a:t>
            </a:r>
            <a:r>
              <a:rPr kumimoji="0" lang="en-US" altLang="en-US" sz="2800" b="1" i="1" u="none" strike="noStrike" cap="none" normalizeH="0" baseline="-30000" dirty="0" smtClean="0">
                <a:ln>
                  <a:noFill/>
                </a:ln>
                <a:solidFill>
                  <a:schemeClr val="bg1"/>
                </a:solidFill>
                <a:effectLst/>
                <a:cs typeface="Arial" panose="020B0604020202020204" pitchFamily="34" charset="0"/>
              </a:rPr>
              <a:t>e</a:t>
            </a:r>
            <a:r>
              <a:rPr kumimoji="0" lang="en-US" altLang="en-US" sz="2800" b="1" i="0" u="none" strike="noStrike" cap="none" normalizeH="0" baseline="0" dirty="0" smtClean="0">
                <a:ln>
                  <a:noFill/>
                </a:ln>
                <a:solidFill>
                  <a:schemeClr val="bg1"/>
                </a:solidFill>
                <a:effectLst/>
                <a:cs typeface="Arial" panose="020B0604020202020204" pitchFamily="34" charset="0"/>
              </a:rPr>
              <a:t> = The number of planets, per solar system, with an environment suitable for life.</a:t>
            </a:r>
            <a:endParaRPr kumimoji="0" lang="en-US" altLang="en-US" sz="4000" b="1"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chemeClr val="bg1"/>
                </a:solidFill>
                <a:effectLst/>
                <a:cs typeface="Arial" panose="020B0604020202020204" pitchFamily="34" charset="0"/>
              </a:rPr>
              <a:t>f</a:t>
            </a:r>
            <a:r>
              <a:rPr kumimoji="0" lang="en-US" altLang="en-US" sz="2800" b="1" i="1" u="none" strike="noStrike" cap="none" normalizeH="0" baseline="-30000" dirty="0" err="1" smtClean="0">
                <a:ln>
                  <a:noFill/>
                </a:ln>
                <a:solidFill>
                  <a:schemeClr val="bg1"/>
                </a:solidFill>
                <a:effectLst/>
                <a:cs typeface="Arial" panose="020B0604020202020204" pitchFamily="34" charset="0"/>
              </a:rPr>
              <a:t>l</a:t>
            </a:r>
            <a:r>
              <a:rPr kumimoji="0" lang="en-US" altLang="en-US" sz="2800" b="1" i="0" u="none" strike="noStrike" cap="none" normalizeH="0" baseline="0" dirty="0" smtClean="0">
                <a:ln>
                  <a:noFill/>
                </a:ln>
                <a:solidFill>
                  <a:schemeClr val="bg1"/>
                </a:solidFill>
                <a:effectLst/>
                <a:cs typeface="Arial" panose="020B0604020202020204" pitchFamily="34" charset="0"/>
              </a:rPr>
              <a:t> = The fraction of suitable planets on which life actually appears.</a:t>
            </a:r>
            <a:endParaRPr kumimoji="0" lang="en-US" altLang="en-US" sz="4000" b="1"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cs typeface="Arial" panose="020B0604020202020204" pitchFamily="34" charset="0"/>
              </a:rPr>
              <a:t>f</a:t>
            </a:r>
            <a:r>
              <a:rPr kumimoji="0" lang="en-US" altLang="en-US" sz="2800" b="1" i="1" u="none" strike="noStrike" cap="none" normalizeH="0" baseline="-30000" dirty="0" smtClean="0">
                <a:ln>
                  <a:noFill/>
                </a:ln>
                <a:solidFill>
                  <a:schemeClr val="bg1"/>
                </a:solidFill>
                <a:effectLst/>
                <a:cs typeface="Arial" panose="020B0604020202020204" pitchFamily="34" charset="0"/>
              </a:rPr>
              <a:t>i</a:t>
            </a:r>
            <a:r>
              <a:rPr kumimoji="0" lang="en-US" altLang="en-US" sz="2800" b="1" i="0" u="none" strike="noStrike" cap="none" normalizeH="0" baseline="0" dirty="0" smtClean="0">
                <a:ln>
                  <a:noFill/>
                </a:ln>
                <a:solidFill>
                  <a:schemeClr val="bg1"/>
                </a:solidFill>
                <a:effectLst/>
                <a:cs typeface="Arial" panose="020B0604020202020204" pitchFamily="34" charset="0"/>
              </a:rPr>
              <a:t> = The fraction of life bearing planets on which intelligent life emerges.</a:t>
            </a:r>
            <a:endParaRPr kumimoji="0" lang="en-US" altLang="en-US" sz="4000" b="1"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cs typeface="Arial" panose="020B0604020202020204" pitchFamily="34" charset="0"/>
              </a:rPr>
              <a:t>f</a:t>
            </a:r>
            <a:r>
              <a:rPr kumimoji="0" lang="en-US" altLang="en-US" sz="2800" b="1" i="1" u="none" strike="noStrike" cap="none" normalizeH="0" baseline="-30000" dirty="0" smtClean="0">
                <a:ln>
                  <a:noFill/>
                </a:ln>
                <a:solidFill>
                  <a:schemeClr val="bg1"/>
                </a:solidFill>
                <a:effectLst/>
                <a:cs typeface="Arial" panose="020B0604020202020204" pitchFamily="34" charset="0"/>
              </a:rPr>
              <a:t>c</a:t>
            </a:r>
            <a:r>
              <a:rPr kumimoji="0" lang="en-US" altLang="en-US" sz="2800" b="1" i="0" u="none" strike="noStrike" cap="none" normalizeH="0" baseline="0" dirty="0" smtClean="0">
                <a:ln>
                  <a:noFill/>
                </a:ln>
                <a:solidFill>
                  <a:schemeClr val="bg1"/>
                </a:solidFill>
                <a:effectLst/>
                <a:cs typeface="Arial" panose="020B0604020202020204" pitchFamily="34" charset="0"/>
              </a:rPr>
              <a:t> = The fraction of civilizations that develop a technology that releases detectable signs of their existence into space.</a:t>
            </a:r>
            <a:endParaRPr kumimoji="0" lang="en-US" altLang="en-US" sz="4000" b="1" i="0" u="none" strike="noStrike" cap="none" normalizeH="0" baseline="0" dirty="0" smtClean="0">
              <a:ln>
                <a:noFill/>
              </a:ln>
              <a:solidFill>
                <a:schemeClr val="bg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cs typeface="Arial" panose="020B0604020202020204" pitchFamily="34" charset="0"/>
              </a:rPr>
              <a:t>L = The length of time such civilizations release detectable signals into space.</a:t>
            </a:r>
            <a:endParaRPr kumimoji="0" lang="en-US" altLang="en-US" sz="118200" b="1" i="0" u="none" strike="noStrike" cap="none" normalizeH="0" baseline="0" dirty="0" smtClean="0">
              <a:ln>
                <a:noFill/>
              </a:ln>
              <a:solidFill>
                <a:schemeClr val="bg1"/>
              </a:solidFill>
              <a:effectLst/>
              <a:cs typeface="Arial" panose="020B0604020202020204" pitchFamily="34" charset="0"/>
            </a:endParaRPr>
          </a:p>
        </p:txBody>
      </p:sp>
      <p:pic>
        <p:nvPicPr>
          <p:cNvPr id="3089" name="Picture 17" descr="Frank Drake at 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4147456" cy="245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56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9886" y="5532437"/>
            <a:ext cx="9476874" cy="1325563"/>
          </a:xfrm>
        </p:spPr>
        <p:txBody>
          <a:bodyPr/>
          <a:lstStyle/>
          <a:p>
            <a:r>
              <a:rPr lang="en-US" dirty="0" smtClean="0">
                <a:solidFill>
                  <a:schemeClr val="bg1"/>
                </a:solidFill>
                <a:latin typeface="Adobe Fan Heiti Std B" panose="020B0700000000000000" pitchFamily="34" charset="-128"/>
                <a:ea typeface="Adobe Fan Heiti Std B" panose="020B0700000000000000" pitchFamily="34" charset="-128"/>
              </a:rPr>
              <a:t>The Drake Equation</a:t>
            </a:r>
            <a:endParaRPr lang="en-US" dirty="0">
              <a:solidFill>
                <a:schemeClr val="bg1"/>
              </a:solidFill>
              <a:latin typeface="Adobe Fan Heiti Std B" panose="020B0700000000000000" pitchFamily="34" charset="-128"/>
              <a:ea typeface="Adobe Fan Heiti Std B" panose="020B0700000000000000" pitchFamily="34" charset="-128"/>
            </a:endParaRPr>
          </a:p>
        </p:txBody>
      </p:sp>
      <p:pic>
        <p:nvPicPr>
          <p:cNvPr id="4" name="80Ryq6bH2aY"/>
          <p:cNvPicPr>
            <a:picLocks noGrp="1" noRot="1" noChangeAspect="1"/>
          </p:cNvPicPr>
          <p:nvPr>
            <p:ph idx="1"/>
            <a:videoFile r:link="rId1"/>
          </p:nvPr>
        </p:nvPicPr>
        <p:blipFill>
          <a:blip r:embed="rId3"/>
          <a:stretch>
            <a:fillRect/>
          </a:stretch>
        </p:blipFill>
        <p:spPr>
          <a:xfrm>
            <a:off x="1479883" y="38851"/>
            <a:ext cx="9557084" cy="5375860"/>
          </a:xfrm>
          <a:prstGeom prst="rect">
            <a:avLst/>
          </a:prstGeom>
        </p:spPr>
      </p:pic>
    </p:spTree>
    <p:extLst>
      <p:ext uri="{BB962C8B-B14F-4D97-AF65-F5344CB8AC3E}">
        <p14:creationId xmlns:p14="http://schemas.microsoft.com/office/powerpoint/2010/main" val="131382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6116" y="802105"/>
            <a:ext cx="10615863" cy="4844715"/>
          </a:xfrm>
        </p:spPr>
        <p:txBody>
          <a:bodyPr>
            <a:normAutofit/>
          </a:bodyPr>
          <a:lstStyle/>
          <a:p>
            <a:pPr algn="ctr"/>
            <a:r>
              <a:rPr lang="en-US" sz="7200" b="1" dirty="0" smtClean="0">
                <a:solidFill>
                  <a:schemeClr val="bg1"/>
                </a:solidFill>
                <a:latin typeface="Adobe Fan Heiti Std B" panose="020B0700000000000000" pitchFamily="34" charset="-128"/>
                <a:ea typeface="Adobe Fan Heiti Std B" panose="020B0700000000000000" pitchFamily="34" charset="-128"/>
              </a:rPr>
              <a:t>Are UFO accounts real?</a:t>
            </a:r>
            <a:br>
              <a:rPr lang="en-US" sz="7200" b="1" dirty="0" smtClean="0">
                <a:solidFill>
                  <a:schemeClr val="bg1"/>
                </a:solidFill>
                <a:latin typeface="Adobe Fan Heiti Std B" panose="020B0700000000000000" pitchFamily="34" charset="-128"/>
                <a:ea typeface="Adobe Fan Heiti Std B" panose="020B0700000000000000" pitchFamily="34" charset="-128"/>
              </a:rPr>
            </a:br>
            <a:r>
              <a:rPr lang="en-US" sz="7200" b="1" dirty="0" smtClean="0">
                <a:solidFill>
                  <a:schemeClr val="bg1"/>
                </a:solidFill>
                <a:latin typeface="Adobe Fan Heiti Std B" panose="020B0700000000000000" pitchFamily="34" charset="-128"/>
                <a:ea typeface="Adobe Fan Heiti Std B" panose="020B0700000000000000" pitchFamily="34" charset="-128"/>
              </a:rPr>
              <a:t/>
            </a:r>
            <a:br>
              <a:rPr lang="en-US" sz="7200" b="1" dirty="0" smtClean="0">
                <a:solidFill>
                  <a:schemeClr val="bg1"/>
                </a:solidFill>
                <a:latin typeface="Adobe Fan Heiti Std B" panose="020B0700000000000000" pitchFamily="34" charset="-128"/>
                <a:ea typeface="Adobe Fan Heiti Std B" panose="020B0700000000000000" pitchFamily="34" charset="-128"/>
              </a:rPr>
            </a:br>
            <a:r>
              <a:rPr lang="en-US" sz="7200" b="1" dirty="0" smtClean="0">
                <a:solidFill>
                  <a:schemeClr val="bg1"/>
                </a:solidFill>
                <a:latin typeface="Adobe Fan Heiti Std B" panose="020B0700000000000000" pitchFamily="34" charset="-128"/>
                <a:ea typeface="Adobe Fan Heiti Std B" panose="020B0700000000000000" pitchFamily="34" charset="-128"/>
              </a:rPr>
              <a:t>Well, if there is life where is it?</a:t>
            </a:r>
            <a:endParaRPr lang="en-US" sz="7200" b="1" dirty="0">
              <a:solidFill>
                <a:schemeClr val="bg1"/>
              </a:solidFill>
              <a:latin typeface="Adobe Fan Heiti Std B" panose="020B0700000000000000" pitchFamily="34" charset="-128"/>
              <a:ea typeface="Adobe Fan Heiti Std B" panose="020B0700000000000000" pitchFamily="34" charset="-128"/>
            </a:endParaRPr>
          </a:p>
        </p:txBody>
      </p:sp>
    </p:spTree>
    <p:extLst>
      <p:ext uri="{BB962C8B-B14F-4D97-AF65-F5344CB8AC3E}">
        <p14:creationId xmlns:p14="http://schemas.microsoft.com/office/powerpoint/2010/main" val="2732464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243996" cy="6291084"/>
          </a:xfrm>
        </p:spPr>
        <p:txBody>
          <a:bodyPr>
            <a:noAutofit/>
          </a:bodyPr>
          <a:lstStyle/>
          <a:p>
            <a:r>
              <a:rPr lang="en-US" sz="3600" dirty="0">
                <a:latin typeface="Adobe Fan Heiti Std B" panose="020B0700000000000000" pitchFamily="34" charset="-128"/>
                <a:ea typeface="Adobe Fan Heiti Std B" panose="020B0700000000000000" pitchFamily="34" charset="-128"/>
              </a:rPr>
              <a:t>On June 24, 1947, while flying near Mt. Rainier in Washington State, Arnold claimed to have seen </a:t>
            </a:r>
            <a:r>
              <a:rPr lang="en-US" sz="3600" dirty="0" smtClean="0">
                <a:latin typeface="Adobe Fan Heiti Std B" panose="020B0700000000000000" pitchFamily="34" charset="-128"/>
                <a:ea typeface="Adobe Fan Heiti Std B" panose="020B0700000000000000" pitchFamily="34" charset="-128"/>
              </a:rPr>
              <a:t> nine unusual objects flying in the skies. </a:t>
            </a:r>
            <a:r>
              <a:rPr lang="en-US" sz="3600" dirty="0">
                <a:latin typeface="Adobe Fan Heiti Std B" panose="020B0700000000000000" pitchFamily="34" charset="-128"/>
                <a:ea typeface="Adobe Fan Heiti Std B" panose="020B0700000000000000" pitchFamily="34" charset="-128"/>
              </a:rPr>
              <a:t>Arnold also claimed to have seen UFOs on several subsequent occasions.</a:t>
            </a:r>
          </a:p>
        </p:txBody>
      </p:sp>
      <p:pic>
        <p:nvPicPr>
          <p:cNvPr id="1026" name="Picture 2" descr="https://upload.wikimedia.org/wikipedia/en/4/49/Chicago_Sun_1947-06-26-2_Flying_Saucer_headline-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196" y="365125"/>
            <a:ext cx="5762267" cy="629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719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009610" cy="3227161"/>
          </a:xfrm>
        </p:spPr>
        <p:txBody>
          <a:bodyPr>
            <a:normAutofit/>
          </a:bodyPr>
          <a:lstStyle/>
          <a:p>
            <a:r>
              <a:rPr lang="en-US" dirty="0" smtClean="0">
                <a:solidFill>
                  <a:schemeClr val="bg1"/>
                </a:solidFill>
              </a:rPr>
              <a:t>Ken Arnold’s account and drawing</a:t>
            </a:r>
            <a:endParaRPr lang="en-US" dirty="0">
              <a:solidFill>
                <a:schemeClr val="bg1"/>
              </a:solidFill>
            </a:endParaRPr>
          </a:p>
        </p:txBody>
      </p:sp>
      <p:sp>
        <p:nvSpPr>
          <p:cNvPr id="3" name="Content Placeholder 2"/>
          <p:cNvSpPr>
            <a:spLocks noGrp="1"/>
          </p:cNvSpPr>
          <p:nvPr>
            <p:ph idx="1"/>
          </p:nvPr>
        </p:nvSpPr>
        <p:spPr/>
        <p:txBody>
          <a:bodyPr/>
          <a:lstStyle/>
          <a:p>
            <a:endParaRPr lang="en-US" dirty="0"/>
          </a:p>
        </p:txBody>
      </p:sp>
      <p:pic>
        <p:nvPicPr>
          <p:cNvPr id="2050" name="Picture 2" descr="https://upload.wikimedia.org/wikipedia/commons/d/d1/Arnold_AAF_dra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402" y="0"/>
            <a:ext cx="55708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57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126</Words>
  <Application>Microsoft Office PowerPoint</Application>
  <PresentationFormat>Widescreen</PresentationFormat>
  <Paragraphs>21</Paragraphs>
  <Slides>17</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Adobe Fan Heiti Std B</vt:lpstr>
      <vt:lpstr>Arial</vt:lpstr>
      <vt:lpstr>Calibri</vt:lpstr>
      <vt:lpstr>Calibri Light</vt:lpstr>
      <vt:lpstr>Office Theme</vt:lpstr>
      <vt:lpstr>LIFE Out There?</vt:lpstr>
      <vt:lpstr>Arecibo Radio Telescope, at Arecibo, Puerto Rico. At 1000 feet (305 m) across, it is the second largest dish antenna in the world. The dish, built into a bowl in the landscape, focuses radio waves from the sky on the feed antenna suspended above it on cables. </vt:lpstr>
      <vt:lpstr>The Karl G. Jansky Very Large Array (VLA) is 27 independent antennae, each of which has a dish diameter of 25 meters (82 feet)</vt:lpstr>
      <vt:lpstr>NASA's Kepler mission has verified 1,284 new planets – the single largest finding of planets to date.</vt:lpstr>
      <vt:lpstr>PowerPoint Presentation</vt:lpstr>
      <vt:lpstr>The Drake Equation</vt:lpstr>
      <vt:lpstr>Are UFO accounts real?  Well, if there is life where is it?</vt:lpstr>
      <vt:lpstr>On June 24, 1947, while flying near Mt. Rainier in Washington State, Arnold claimed to have seen  nine unusual objects flying in the skies. Arnold also claimed to have seen UFOs on several subsequent occasions.</vt:lpstr>
      <vt:lpstr>Ken Arnold’s account and drawing</vt:lpstr>
      <vt:lpstr>Ken Arnold’s UFO from artist</vt:lpstr>
      <vt:lpstr>PowerPoint Presentation</vt:lpstr>
      <vt:lpstr>PowerPoint Presentation</vt:lpstr>
      <vt:lpstr>The Battle of Los Angeles, also known as The Great Los Angeles Air Raid, is the name given by contemporary sources to the rumored enemy attack and subsequent anti-aircraft artillery barrage which took place from late 24 February to early 25 February 1942 over Los Angeles, California. </vt:lpstr>
      <vt:lpstr>PowerPoint Presentation</vt:lpstr>
      <vt:lpstr>PowerPoint Presentation</vt:lpstr>
      <vt:lpstr>Alien Autopsy</vt:lpstr>
      <vt:lpstr>The Fermi Paradox</vt:lpstr>
    </vt:vector>
  </TitlesOfParts>
  <Company>SCS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Lester</dc:creator>
  <cp:lastModifiedBy>Fred Lester</cp:lastModifiedBy>
  <cp:revision>16</cp:revision>
  <dcterms:created xsi:type="dcterms:W3CDTF">2017-01-23T14:43:25Z</dcterms:created>
  <dcterms:modified xsi:type="dcterms:W3CDTF">2017-01-24T12:27:30Z</dcterms:modified>
</cp:coreProperties>
</file>